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58" r:id="rId4"/>
    <p:sldId id="262" r:id="rId5"/>
    <p:sldId id="263" r:id="rId6"/>
    <p:sldId id="269" r:id="rId7"/>
    <p:sldId id="264" r:id="rId8"/>
    <p:sldId id="271" r:id="rId9"/>
    <p:sldId id="272" r:id="rId10"/>
    <p:sldId id="265" r:id="rId11"/>
    <p:sldId id="266" r:id="rId12"/>
    <p:sldId id="267" r:id="rId13"/>
    <p:sldId id="268" r:id="rId14"/>
    <p:sldId id="273" r:id="rId15"/>
    <p:sldId id="274" r:id="rId16"/>
    <p:sldId id="275" r:id="rId17"/>
    <p:sldId id="277" r:id="rId18"/>
    <p:sldId id="270" r:id="rId19"/>
    <p:sldId id="276" r:id="rId20"/>
    <p:sldId id="259" r:id="rId21"/>
  </p:sldIdLst>
  <p:sldSz cx="9144000" cy="6858000" type="screen4x3"/>
  <p:notesSz cx="6858000" cy="9144000"/>
  <p:embeddedFontLst>
    <p:embeddedFont>
      <p:font typeface="Archivo Narrow" panose="020B0604020202020204" charset="0"/>
      <p:regular r:id="rId24"/>
      <p:bold r:id="rId25"/>
      <p:italic r:id="rId26"/>
      <p:boldItalic r:id="rId27"/>
    </p:embeddedFont>
    <p:embeddedFont>
      <p:font typeface="Georgia" panose="02040502050405020303" pitchFamily="18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37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48F28F-3741-61FF-8C1A-249A77F3A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DAF5E3-9BFF-30A5-62BF-CD1D7D0DF59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D3F2F-B038-4F87-A0EB-154F7447D64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524940-6B2E-9C51-7065-64108A420D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B07C3-FD40-E0AC-E43B-A076676F8F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0972B-6FC7-442C-ADB6-B53B9BB1F2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45293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596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49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10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115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52115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916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93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1707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29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82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6405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771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064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8326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439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0" y="1886797"/>
            <a:ext cx="8520600" cy="1842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" name="Shape 13"/>
          <p:cNvSpPr/>
          <p:nvPr/>
        </p:nvSpPr>
        <p:spPr>
          <a:xfrm flipH="1">
            <a:off x="18" y="67300"/>
            <a:ext cx="9143982" cy="1420254"/>
          </a:xfrm>
          <a:prstGeom prst="flowChartDocument">
            <a:avLst/>
          </a:prstGeom>
          <a:noFill/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 flipH="1">
            <a:off x="18" y="0"/>
            <a:ext cx="9143982" cy="1420254"/>
          </a:xfrm>
          <a:prstGeom prst="flowChartDocument">
            <a:avLst/>
          </a:prstGeom>
          <a:solidFill>
            <a:srgbClr val="0B5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11025" y="5919900"/>
            <a:ext cx="9155100" cy="9381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/>
          <p:nvPr/>
        </p:nvSpPr>
        <p:spPr>
          <a:xfrm>
            <a:off x="25" y="5919900"/>
            <a:ext cx="35721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MISSION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 is a nurturing ground for an individual’s holistic development to make effective contribution to the society in a dynamic environment</a:t>
            </a:r>
            <a:endParaRPr sz="1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3709075" y="5919900"/>
            <a:ext cx="20307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VISION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 sz="1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6067875" y="5919900"/>
            <a:ext cx="29844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CORE   VALUES</a:t>
            </a:r>
            <a:endParaRPr b="1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Faith in God |  Moral Uprightness</a:t>
            </a:r>
            <a:b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Love of Fellow Beings   </a:t>
            </a:r>
            <a:b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1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Social Responsibility | Pursuit of Excellence</a:t>
            </a:r>
            <a:endParaRPr sz="11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" name="Shape 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943450" y="232167"/>
            <a:ext cx="2764676" cy="10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 algn="ctr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ctr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ctr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5" name="Shape 95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7" name="Shape 97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Shape 99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4" name="Shape 10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Shape 10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Ref idx="1001">
        <a:schemeClr val="bg1"/>
      </p:bgRef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5913120"/>
            <a:ext cx="548700" cy="329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  <p:sp>
        <p:nvSpPr>
          <p:cNvPr id="23" name="Shape 23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" name="Shape 25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" name="Shape 3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Shape 3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Shape 42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" name="Shape 44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Shape 51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Shape 52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600"/>
              </a:spcBef>
              <a:spcAft>
                <a:spcPts val="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Shape 61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7" name="Shape 67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Shape 69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Shape 71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600"/>
              </a:spcBef>
              <a:spcAft>
                <a:spcPts val="6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Shape 78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Shape 80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Shape 86"/>
          <p:cNvSpPr/>
          <p:nvPr/>
        </p:nvSpPr>
        <p:spPr>
          <a:xfrm>
            <a:off x="-11025" y="6347775"/>
            <a:ext cx="9155100" cy="5103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3343200" y="6431140"/>
            <a:ext cx="24576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Excellence and Service</a:t>
            </a:r>
            <a:endParaRPr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" name="Shape 88"/>
          <p:cNvSpPr/>
          <p:nvPr/>
        </p:nvSpPr>
        <p:spPr>
          <a:xfrm rot="10800000">
            <a:off x="6945800" y="275"/>
            <a:ext cx="2207100" cy="6147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 rot="10800000">
            <a:off x="-2200" y="-25"/>
            <a:ext cx="9155100" cy="364800"/>
          </a:xfrm>
          <a:prstGeom prst="round2SameRect">
            <a:avLst>
              <a:gd name="adj1" fmla="val 12503"/>
              <a:gd name="adj2" fmla="val 0"/>
            </a:avLst>
          </a:prstGeom>
          <a:solidFill>
            <a:srgbClr val="0B5394"/>
          </a:solidFill>
          <a:ln w="19050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6945800" y="248094"/>
            <a:ext cx="2207100" cy="2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CHRIST</a:t>
            </a:r>
            <a:br>
              <a:rPr lang="en-GB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2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Deemed to be University</a:t>
            </a:r>
            <a:endParaRPr sz="12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chivo Narrow"/>
              <a:buNone/>
              <a:defRPr sz="2800" b="1"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chivo Narrow"/>
              <a:buChar char="●"/>
              <a:defRPr sz="2200"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marL="914400" lvl="1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○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marL="1371600" lvl="2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■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marL="1828800" lvl="3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●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marL="2286000" lvl="4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○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marL="2743200" lvl="5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■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marL="3200400" lvl="6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●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marL="3657600" lvl="7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chivo Narrow"/>
              <a:buChar char="○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marL="4114800" lvl="8" indent="-3429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Font typeface="Archivo Narrow"/>
              <a:buChar char="■"/>
              <a:defRPr sz="1800"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ishtiias.com/daily-updates/daily-news-editorials/bengaluru-s-water-crisis-a-wake-up-call-for-india" TargetMode="External"/><Relationship Id="rId7" Type="http://schemas.openxmlformats.org/officeDocument/2006/relationships/hyperlink" Target="http://www.researchgate.net/publication/344167317_Internet_of_Things_IoT_Based_Water_Quality_Monitoring_Syste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sciencedirect.com/science/article/pii/S0144860923000602" TargetMode="External"/><Relationship Id="rId5" Type="http://schemas.openxmlformats.org/officeDocument/2006/relationships/hyperlink" Target="http://www.sciencedirect.com/science/article/pii/S2772985022000163?via%3Dihub" TargetMode="External"/><Relationship Id="rId4" Type="http://schemas.openxmlformats.org/officeDocument/2006/relationships/hyperlink" Target="http://www.indiatoday.in/diu/story/bengaluru-water-crisis-karnataka-government-water-scarcity-rapid-urbanisation-climate-chan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ctrTitle"/>
          </p:nvPr>
        </p:nvSpPr>
        <p:spPr>
          <a:xfrm>
            <a:off x="623400" y="1327331"/>
            <a:ext cx="8520600" cy="17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dirty="0">
                <a:solidFill>
                  <a:srgbClr val="216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IN" sz="5400" b="0" dirty="0">
                <a:solidFill>
                  <a:srgbClr val="216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AMMAJAL</a:t>
            </a:r>
            <a:br>
              <a:rPr lang="en-IN" sz="5400" b="0" dirty="0">
                <a:solidFill>
                  <a:srgbClr val="216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800" b="0" dirty="0">
                <a:solidFill>
                  <a:srgbClr val="2169A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UNITING FOR WATER WELLNESS  </a:t>
            </a:r>
            <a:endParaRPr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311700" y="3220656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JAYAPRIYA J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– 4 MDS B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AKSHARA K (2348406)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ASHWINI S R (2348413)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MARIYA JOSE(2348421)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POOJA (2348435)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NAYAN HRIDYA PRAKASH (2348440)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9F6299-7F89-FFED-DF1A-AF43FD042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81" y="1956621"/>
            <a:ext cx="894128" cy="9463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FA228E-E1D3-EAC5-B1DE-ECC61E0D41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727479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77669" y="1576885"/>
            <a:ext cx="5227665" cy="4435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Processing: 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Cleaning, validating, and analyzing collected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 Interface: 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Dashboards, Reports of Insights,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Interface: </a:t>
            </a:r>
            <a:r>
              <a:rPr lang="en-US" sz="3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maps, and reports</a:t>
            </a:r>
            <a:r>
              <a:rPr lang="en-US" sz="3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9A0AA-E53D-EE23-D381-27CBA0C8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34" y="1431047"/>
            <a:ext cx="3426966" cy="4555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503C29-AA73-474D-C96B-E6B7954D7C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5213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10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7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596218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64824" y="1778100"/>
            <a:ext cx="6345132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Learning: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Prediction Models[Analysing Level, Cause, Effect of pollution](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Classification Models[Polluted or not](Decision Tree).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2800" b="1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Engagement: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Reports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educational content, Chatbot with Read Aloud option.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BB0B2-6477-926F-C23D-2FA78E4AD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816" y="4456524"/>
            <a:ext cx="1925484" cy="1444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4ED2CA-DFE9-395B-E97F-D4D7A9171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995" y="2752562"/>
            <a:ext cx="2158181" cy="1541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9E88A2-9573-687F-3C97-CEB3347BE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4571" y="1359718"/>
            <a:ext cx="1057275" cy="10572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4DF25-F647-B867-6A0C-71301EDC7F3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0476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11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1042416" y="3875128"/>
            <a:ext cx="7059168" cy="2023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 algn="ctr">
              <a:buNone/>
            </a:pPr>
            <a:r>
              <a:rPr 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CHATBOT SUPPORT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READ-ALOUD OPTIONS FOR </a:t>
            </a:r>
            <a:r>
              <a:rPr lang="en-US" sz="3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EASIER </a:t>
            </a:r>
            <a:r>
              <a:rPr lang="en-US" sz="36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endParaRPr lang="en-US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5C6BF-415A-1531-AE56-1422ADD76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09" y="2093288"/>
            <a:ext cx="1200721" cy="120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CAF55A-07F7-AA49-F31D-6CB067D1F5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68" r="12638"/>
          <a:stretch/>
        </p:blipFill>
        <p:spPr>
          <a:xfrm>
            <a:off x="6313788" y="1952510"/>
            <a:ext cx="2351364" cy="14536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028193-55C0-DB36-CE5E-07C860CF2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704" y="2001291"/>
            <a:ext cx="2444434" cy="13847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84217E-D576-D2AC-EA14-E431B4A8A5C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90802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12</a:t>
            </a:fld>
            <a:endParaRPr lang="en-GB" sz="15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6816A-345B-09BC-FC22-28931032E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55" y="1947216"/>
            <a:ext cx="1687085" cy="153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8222" y="2036505"/>
            <a:ext cx="5914952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Frontend: </a:t>
            </a:r>
            <a:r>
              <a:rPr lang="en-IN" sz="3200" b="0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HTML, CSS, JS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Backend: </a:t>
            </a:r>
            <a:r>
              <a:rPr lang="en-IN" sz="3200" b="0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Django for server-side operations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3200" b="1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Database: </a:t>
            </a:r>
            <a:r>
              <a:rPr lang="en-IN" sz="3200" b="0" i="0" dirty="0">
                <a:solidFill>
                  <a:srgbClr val="3535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MySQL for scalable data storage and management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7D5DA1-5BFC-9108-2308-B2A6FB6CB4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23" t="30232" r="19187" b="28684"/>
          <a:stretch/>
        </p:blipFill>
        <p:spPr>
          <a:xfrm>
            <a:off x="6654196" y="2631130"/>
            <a:ext cx="1874222" cy="11454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D5E41B-DFEA-8321-F7B0-6F95890D5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28" t="14775" r="19162" b="20141"/>
          <a:stretch/>
        </p:blipFill>
        <p:spPr>
          <a:xfrm>
            <a:off x="5164496" y="4544755"/>
            <a:ext cx="1833164" cy="14739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2F74BC-3E15-5ED6-65A8-62BC9EDB63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48083" y="6329355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13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1026" name="Picture 2" descr="Html Animated Icon">
            <a:extLst>
              <a:ext uri="{FF2B5EF4-FFF2-40B4-BE49-F238E27FC236}">
                <a16:creationId xmlns:a16="http://schemas.microsoft.com/office/drawing/2014/main" id="{987AD9C4-2A45-5A0B-231E-E19905F52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078" y="1116912"/>
            <a:ext cx="1350404" cy="135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jango green sticker | FreeWear.org">
            <a:extLst>
              <a:ext uri="{FF2B5EF4-FFF2-40B4-BE49-F238E27FC236}">
                <a16:creationId xmlns:a16="http://schemas.microsoft.com/office/drawing/2014/main" id="{EC69C903-2300-7C57-0765-211A3DFE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772" y="3758373"/>
            <a:ext cx="1321070" cy="152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6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0573-8FEC-D0C6-FCC5-D71075FF0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14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057526-8BAB-1A06-4372-D9F6A653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59" y="1206630"/>
            <a:ext cx="8581138" cy="4732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3F95D-2B6B-5F5F-01B4-3E7A8B926C31}"/>
              </a:ext>
            </a:extLst>
          </p:cNvPr>
          <p:cNvSpPr txBox="1"/>
          <p:nvPr/>
        </p:nvSpPr>
        <p:spPr>
          <a:xfrm>
            <a:off x="461914" y="611336"/>
            <a:ext cx="2941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HOME PAGE</a:t>
            </a:r>
          </a:p>
        </p:txBody>
      </p:sp>
    </p:spTree>
    <p:extLst>
      <p:ext uri="{BB962C8B-B14F-4D97-AF65-F5344CB8AC3E}">
        <p14:creationId xmlns:p14="http://schemas.microsoft.com/office/powerpoint/2010/main" val="406705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0573-8FEC-D0C6-FCC5-D71075FF0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15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8A1EB-68C3-E898-18DC-2B6C82EC47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976"/>
          <a:stretch/>
        </p:blipFill>
        <p:spPr>
          <a:xfrm>
            <a:off x="593889" y="1329179"/>
            <a:ext cx="7956222" cy="43646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AE1600-E2DE-6B4E-7301-DD9610E42894}"/>
              </a:ext>
            </a:extLst>
          </p:cNvPr>
          <p:cNvSpPr txBox="1"/>
          <p:nvPr/>
        </p:nvSpPr>
        <p:spPr>
          <a:xfrm>
            <a:off x="772997" y="689668"/>
            <a:ext cx="2554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NGO_INTERFACE</a:t>
            </a:r>
          </a:p>
        </p:txBody>
      </p:sp>
    </p:spTree>
    <p:extLst>
      <p:ext uri="{BB962C8B-B14F-4D97-AF65-F5344CB8AC3E}">
        <p14:creationId xmlns:p14="http://schemas.microsoft.com/office/powerpoint/2010/main" val="208852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0573-8FEC-D0C6-FCC5-D71075FF0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16</a:t>
            </a:fld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AC0BE-9034-C436-D8C6-CD3B31DB20F5}"/>
              </a:ext>
            </a:extLst>
          </p:cNvPr>
          <p:cNvSpPr txBox="1"/>
          <p:nvPr/>
        </p:nvSpPr>
        <p:spPr>
          <a:xfrm>
            <a:off x="1027522" y="763571"/>
            <a:ext cx="2858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GENERAL PUBLIC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4E285-282C-EF9B-8FF7-79A6F6AE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84" y="1220192"/>
            <a:ext cx="7724074" cy="471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2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0573-8FEC-D0C6-FCC5-D71075FF0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17</a:t>
            </a:fld>
            <a:endParaRPr lang="en-GB" sz="15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AAC0BE-9034-C436-D8C6-CD3B31DB20F5}"/>
              </a:ext>
            </a:extLst>
          </p:cNvPr>
          <p:cNvSpPr txBox="1"/>
          <p:nvPr/>
        </p:nvSpPr>
        <p:spPr>
          <a:xfrm>
            <a:off x="289497" y="742738"/>
            <a:ext cx="7635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CONCEPTS USED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D7984E1E-93E7-8034-1F9B-B07F8A496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497" y="1662446"/>
            <a:ext cx="844914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and Feature Engineering: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Cleaning and transforming lake pollution data, while creating relevant features for better model performance.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 and Model Evaluation: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labeled data to train machine learning models for pollution classification and level prediction, evaluated through metrics like accuracy and precision.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and Regression: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Implementing classification algorithms to predict if a lake is polluted, and regression techniques to estimate pollution levels based on water quality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Pickle Serialization and API Integration: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Saving trained models using pickle and integrating them with the app's frontend for real-time pollution predictions.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Presenting insights on pollution levels, causes, and effects through interactive dashboards and tables.</a:t>
            </a:r>
          </a:p>
        </p:txBody>
      </p:sp>
    </p:spTree>
    <p:extLst>
      <p:ext uri="{BB962C8B-B14F-4D97-AF65-F5344CB8AC3E}">
        <p14:creationId xmlns:p14="http://schemas.microsoft.com/office/powerpoint/2010/main" val="62487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79522" y="2419199"/>
            <a:ext cx="7993084" cy="2716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Evaluation with Real-Time Data: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 and compare different models to determine the one with the best accuracy for optimal performance in the application.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with NGO: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Partnering with NGOs to provide real-time insights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lake pollution, enabling data-driven actions for environmental conservation.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921C-34DC-4768-5AAF-0D9AD860EC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606" y="6313278"/>
            <a:ext cx="548700" cy="544722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18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7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26356" y="591481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75458" y="1501074"/>
            <a:ext cx="7993084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8900" indent="0">
              <a:buNone/>
            </a:pPr>
            <a:r>
              <a:rPr lang="en-IN" sz="20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 Identification Source: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www.drishtiias.com/daily-updates/daily-news-editorials/bengaluru-s-water-crisis-a-wake-up-call-for-india</a:t>
            </a:r>
            <a:endParaRPr lang="en-IN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www.indiatoday.in/diu/story/bengaluru-water-crisis-karnataka-government-water-scarcity-rapid-urbanisation-climate-change</a:t>
            </a:r>
            <a:endParaRPr lang="en-IN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IN" sz="2000" dirty="0">
              <a:solidFill>
                <a:schemeClr val="tx1"/>
              </a:solidFill>
            </a:endParaRPr>
          </a:p>
          <a:p>
            <a:pPr marL="88900" indent="0">
              <a:buNone/>
            </a:pPr>
            <a:r>
              <a:rPr lang="en-IN" sz="2000" b="1" u="sng" dirty="0">
                <a:solidFill>
                  <a:schemeClr val="tx1"/>
                </a:solidFill>
              </a:rPr>
              <a:t>Data Collection Source: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</a:rPr>
              <a:t>data.opencity.in/dataset/</a:t>
            </a:r>
            <a:r>
              <a:rPr lang="en-IN" sz="2000" dirty="0" err="1">
                <a:solidFill>
                  <a:schemeClr val="tx1"/>
                </a:solidFill>
              </a:rPr>
              <a:t>bengaluru</a:t>
            </a:r>
            <a:r>
              <a:rPr lang="en-IN" sz="2000" dirty="0">
                <a:solidFill>
                  <a:schemeClr val="tx1"/>
                </a:solidFill>
              </a:rPr>
              <a:t>-lake-monthly-water-quality-reports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</a:rPr>
              <a:t>bwssb.Karnataka.gov.in</a:t>
            </a:r>
          </a:p>
          <a:p>
            <a:pPr marL="88900" indent="0">
              <a:buNone/>
            </a:pPr>
            <a:endParaRPr lang="en-IN" sz="2000" dirty="0">
              <a:solidFill>
                <a:schemeClr val="tx1"/>
              </a:solidFill>
            </a:endParaRPr>
          </a:p>
          <a:p>
            <a:pPr marL="88900" indent="0">
              <a:buNone/>
            </a:pPr>
            <a:r>
              <a:rPr lang="en-IN" sz="2000" b="1" u="sng" dirty="0">
                <a:solidFill>
                  <a:schemeClr val="tx1"/>
                </a:solidFill>
              </a:rPr>
              <a:t>Literature Review: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www.sciencedirect.com/science/article/pii/S2772985022000163?via%3Dihub</a:t>
            </a:r>
            <a:endParaRPr lang="en-IN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www.sciencedirect.com/science/article/pii/S0144860923000602</a:t>
            </a:r>
            <a:endParaRPr lang="en-IN" sz="2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IN" sz="2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www.researchgate.net/publication/344167317_Internet_of_Things_IoT_Based_Water_Quality_Monitoring_System</a:t>
            </a:r>
            <a:endParaRPr lang="en-IN" sz="2000" dirty="0">
              <a:solidFill>
                <a:schemeClr val="tx1"/>
              </a:solidFill>
            </a:endParaRPr>
          </a:p>
          <a:p>
            <a:pPr marL="88900" indent="0">
              <a:buNone/>
            </a:pPr>
            <a:endParaRPr lang="en-IN" sz="20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921C-34DC-4768-5AAF-0D9AD860EC2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606" y="6313278"/>
            <a:ext cx="548700" cy="544722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19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60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297858" y="1536633"/>
            <a:ext cx="7534442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BENEFICIARIES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PREVIEW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DEVELOPMENT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SCIENCE CONCEPTS USED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EF4DFA-7536-73D4-5752-33FF8204EF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t>2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014151" y="3896773"/>
            <a:ext cx="5597612" cy="21456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AKSHARA K (2348406)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ASHWINI S R (2348413)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ELIZABETH MARIYA JOSE(2348421)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POOJA (2348435)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NAYAN HRIDYA PRAKASH (2348440)</a:t>
            </a:r>
          </a:p>
          <a:p>
            <a:pPr marL="0" lvl="0" indent="0" algn="ctr">
              <a:spcBef>
                <a:spcPts val="0"/>
              </a:spcBef>
              <a:spcAft>
                <a:spcPts val="60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99B680-03B5-4413-3A9C-88F9BFBF748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1149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20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anks Thank You Sticker">
            <a:extLst>
              <a:ext uri="{FF2B5EF4-FFF2-40B4-BE49-F238E27FC236}">
                <a16:creationId xmlns:a16="http://schemas.microsoft.com/office/drawing/2014/main" id="{18F53AC4-5051-F98B-BCD3-4E40F77FC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678" y="0"/>
            <a:ext cx="453655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66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26356" y="2036505"/>
            <a:ext cx="8520600" cy="30988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NammaJal is a web app designed to address water pollution and scarcity in Bangalore using data science.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aims to raise awareness and provide actionable insights to improve water quality and ensure sustainability.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D7D68E-9376-64EC-9A90-DE883ADB9C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68944" y="6329355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3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4104" name="Picture 8" descr="Water Drop GIFs | Tenor - Clip Art Library">
            <a:extLst>
              <a:ext uri="{FF2B5EF4-FFF2-40B4-BE49-F238E27FC236}">
                <a16:creationId xmlns:a16="http://schemas.microsoft.com/office/drawing/2014/main" id="{007C93CF-22D8-444C-B762-B1D1C209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54012"/>
            <a:ext cx="9144000" cy="187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82718" y="1938182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Bangalore faces severe water pollution and scarcity.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Major sources include industrial effluents, domestic sewage, and agricultural runoff.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Urgent actions are needed to restore water quality and sustainability.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AC790A-E3C8-7F35-EF52-CC7EA7DA19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72606" y="6329355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4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3074" name="Picture 2" descr="Water GIFs on GIPHY - Be Animated">
            <a:extLst>
              <a:ext uri="{FF2B5EF4-FFF2-40B4-BE49-F238E27FC236}">
                <a16:creationId xmlns:a16="http://schemas.microsoft.com/office/drawing/2014/main" id="{80C8EC5F-1A61-A67F-CF5C-B6D7CEFF3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011" y="276144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ater GIFs on GIPHY - Be Animated">
            <a:extLst>
              <a:ext uri="{FF2B5EF4-FFF2-40B4-BE49-F238E27FC236}">
                <a16:creationId xmlns:a16="http://schemas.microsoft.com/office/drawing/2014/main" id="{CFBBB65F-945C-7AFC-093A-C66E7092E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490" flipH="1">
            <a:off x="-516070" y="4166963"/>
            <a:ext cx="3540961" cy="199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73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26356" y="2036505"/>
            <a:ext cx="5849979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Mitigate water pollution and scarcity in Bangalore.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Medium of Communication 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estore water quality in lakes and ponds.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Awareness to </a:t>
            </a:r>
            <a:r>
              <a:rPr 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2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mprove public health and reduce waterborne diseases.</a:t>
            </a:r>
            <a:endParaRPr 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7D662-612B-746B-E816-32596FD08F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7626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5</a:t>
            </a:fld>
            <a:endParaRPr lang="en-GB" sz="1500" dirty="0">
              <a:solidFill>
                <a:schemeClr val="bg1"/>
              </a:solidFill>
            </a:endParaRPr>
          </a:p>
        </p:txBody>
      </p:sp>
      <p:pic>
        <p:nvPicPr>
          <p:cNvPr id="2050" name="Picture 2" descr="Animated Illustration of a Water Drop | UGOKAWA">
            <a:extLst>
              <a:ext uri="{FF2B5EF4-FFF2-40B4-BE49-F238E27FC236}">
                <a16:creationId xmlns:a16="http://schemas.microsoft.com/office/drawing/2014/main" id="{51285C95-9D08-E713-94C5-26325392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018" y="2390465"/>
            <a:ext cx="3005950" cy="482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754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BENEFICIARIES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226356" y="2036505"/>
            <a:ext cx="5437025" cy="4029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Citizens: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Access to real-time water quality data and alerts.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NGOs: 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Enhanced collaboration and resource sharing.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D539D-3352-0069-6C3F-0B388A8D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835" y="2566752"/>
            <a:ext cx="2735297" cy="19069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C521F-1164-9069-F541-295E07E38C8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343782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6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1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PREVIEW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563623" y="2048862"/>
            <a:ext cx="8016754" cy="29432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Water Quality Data: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Measurements from lakes(pH, turbidity, contaminants, etc.) to assess pollution levels.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 Data: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Profiles, feedback, and suggestions for NGO collaboration.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External Data Sources: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Government and third-party data for accurate predictions and real-time updates.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916FA1-03B9-4592-3EA9-232ADA7F26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0133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7</a:t>
            </a:fld>
            <a:endParaRPr lang="en-GB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8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60607-00C9-D7C1-8A11-044D680C7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690880"/>
            <a:ext cx="8087359" cy="55270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8131D-5756-6B54-2326-B845CA18174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3181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8</a:t>
            </a:fld>
            <a:endParaRPr lang="en-GB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77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311700" y="95912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BADDCE-9690-F947-CC6C-43A6637B47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3" b="7762"/>
          <a:stretch/>
        </p:blipFill>
        <p:spPr>
          <a:xfrm>
            <a:off x="121920" y="660400"/>
            <a:ext cx="9022080" cy="551688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C0573-8FEC-D0C6-FCC5-D71075FF09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21658" y="6333300"/>
            <a:ext cx="548700" cy="524700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z="1500" smtClean="0">
                <a:solidFill>
                  <a:schemeClr val="bg1"/>
                </a:solidFill>
              </a:rPr>
              <a:pPr/>
              <a:t>9</a:t>
            </a:fld>
            <a:endParaRPr lang="en-GB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89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686</Words>
  <Application>Microsoft Office PowerPoint</Application>
  <PresentationFormat>On-screen Show (4:3)</PresentationFormat>
  <Paragraphs>108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Times New Roman</vt:lpstr>
      <vt:lpstr>Wingdings</vt:lpstr>
      <vt:lpstr>Arial</vt:lpstr>
      <vt:lpstr>Georgia</vt:lpstr>
      <vt:lpstr>Archivo Narrow</vt:lpstr>
      <vt:lpstr>Simple Light</vt:lpstr>
      <vt:lpstr>NAMMAJAL UNITING FOR WATER WELLNESS  </vt:lpstr>
      <vt:lpstr>AGENDA</vt:lpstr>
      <vt:lpstr>INTRODUCTION</vt:lpstr>
      <vt:lpstr>PROBLEM STATEMENT</vt:lpstr>
      <vt:lpstr>OBJECTIVE</vt:lpstr>
      <vt:lpstr>BENEFICIARIES</vt:lpstr>
      <vt:lpstr>DATASET PREVIEW</vt:lpstr>
      <vt:lpstr>PowerPoint Presentation</vt:lpstr>
      <vt:lpstr>PowerPoint Presentation</vt:lpstr>
      <vt:lpstr>SYSTEM ARCHITECTURE </vt:lpstr>
      <vt:lpstr>METHODOLOGY</vt:lpstr>
      <vt:lpstr>PowerPoint Presentation</vt:lpstr>
      <vt:lpstr>WEB DEVELOPMENT</vt:lpstr>
      <vt:lpstr>PowerPoint Presentation</vt:lpstr>
      <vt:lpstr>PowerPoint Presentation</vt:lpstr>
      <vt:lpstr>PowerPoint Presentation</vt:lpstr>
      <vt:lpstr>PowerPoint Presentation</vt:lpstr>
      <vt:lpstr>FUTURE ENHANCEMENT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Pooja Murugesan</dc:creator>
  <cp:lastModifiedBy>Elizabeth Mariya Jose</cp:lastModifiedBy>
  <cp:revision>12</cp:revision>
  <dcterms:modified xsi:type="dcterms:W3CDTF">2024-09-11T19:15:27Z</dcterms:modified>
</cp:coreProperties>
</file>